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44CEC-72C9-3CCE-E80B-FC89F32ACD37}" v="60" dt="2025-03-03T23:10:54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A851E-37DC-4A4A-8ACD-81DA13C10C57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7FB3D-F8BE-407B-966C-805CEE2234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0502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7FB3D-F8BE-407B-966C-805CEE22340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3465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173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8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505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608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0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8610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45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91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422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08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00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86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761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441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647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75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2FC2E-A675-40BC-8E23-2F0940B54878}" type="datetimeFigureOut">
              <a:rPr lang="en-AU" smtClean="0"/>
              <a:t>10/03/2025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F1B4-0E70-451D-8428-CBAAFA319E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6590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2138139-13E1-7563-5626-1D889A240482}"/>
              </a:ext>
            </a:extLst>
          </p:cNvPr>
          <p:cNvSpPr/>
          <p:nvPr/>
        </p:nvSpPr>
        <p:spPr>
          <a:xfrm>
            <a:off x="474558" y="2872790"/>
            <a:ext cx="4819590" cy="375597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/>
              <a:t>`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5998FA2C-747A-135D-8AC9-9E785FEFE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8152" y="663465"/>
            <a:ext cx="6949234" cy="2657015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</a:rPr>
              <a:t>Are you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a parent or caregiver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of a young person diagnosed with </a:t>
            </a:r>
            <a:br>
              <a:rPr lang="en-US" sz="3200">
                <a:solidFill>
                  <a:schemeClr val="bg1"/>
                </a:solidFill>
              </a:rPr>
            </a:br>
            <a:r>
              <a:rPr lang="en-US" sz="3200">
                <a:solidFill>
                  <a:schemeClr val="bg1"/>
                </a:solidFill>
              </a:rPr>
              <a:t>a chronic eating disorder? </a:t>
            </a:r>
          </a:p>
          <a:p>
            <a:pPr algn="ctr"/>
            <a:endParaRPr lang="en-US" sz="4000">
              <a:solidFill>
                <a:schemeClr val="bg1"/>
              </a:solidFill>
            </a:endParaRPr>
          </a:p>
          <a:p>
            <a:pPr algn="ctr"/>
            <a:endParaRPr lang="en-US" sz="1000">
              <a:solidFill>
                <a:schemeClr val="bg1"/>
              </a:solidFill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71BA5AD-EFBF-6A27-AF74-A5668880C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1052" y="6297169"/>
            <a:ext cx="4646602" cy="242213"/>
          </a:xfrm>
        </p:spPr>
        <p:txBody>
          <a:bodyPr>
            <a:noAutofit/>
          </a:bodyPr>
          <a:lstStyle/>
          <a:p>
            <a:pPr algn="ctr"/>
            <a:r>
              <a:rPr lang="en-US" sz="1800">
                <a:latin typeface="Aptos Mono" panose="020F0502020204030204" pitchFamily="49" charset="0"/>
                <a:cs typeface="Aldhabi" panose="020F0502020204030204" pitchFamily="2" charset="-78"/>
              </a:rPr>
              <a:t>Join our research on </a:t>
            </a:r>
            <a:br>
              <a:rPr lang="en-US" sz="1800">
                <a:latin typeface="Aptos Mono" panose="020F0502020204030204" pitchFamily="49" charset="0"/>
                <a:cs typeface="Aldhabi" panose="020F0502020204030204" pitchFamily="2" charset="-78"/>
              </a:rPr>
            </a:br>
            <a:r>
              <a:rPr lang="en-US" sz="1800">
                <a:latin typeface="Aptos Mono" panose="020F0502020204030204" pitchFamily="49" charset="0"/>
                <a:cs typeface="Aldhabi" panose="020F0502020204030204" pitchFamily="2" charset="-78"/>
              </a:rPr>
              <a:t>Parental Perceptions of Psychedelic-Assisted Therapy (PAT) for Treating Eating Disorders in Young People.</a:t>
            </a:r>
          </a:p>
          <a:p>
            <a:pPr algn="ctr"/>
            <a:r>
              <a:rPr lang="en-US" sz="1800" cap="none">
                <a:latin typeface="Aptos Mono" panose="020B0009020202020204" pitchFamily="49" charset="0"/>
              </a:rPr>
              <a:t>Eating disorders are complex, and finding the right treatment can be challenging. </a:t>
            </a:r>
          </a:p>
          <a:p>
            <a:pPr algn="ctr"/>
            <a:r>
              <a:rPr lang="en-US" sz="1800" cap="none">
                <a:latin typeface="Aptos Mono" panose="020B0009020202020204" pitchFamily="49" charset="0"/>
              </a:rPr>
              <a:t>As we explore new treatment options, your experiences and feelings as caregivers matter. Your voice can help shape better treatments for the future.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EAD1AC6-2135-7E2A-C0E8-E76452BC7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1492" y="-26010"/>
            <a:ext cx="4222570" cy="3429000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  <a:softEdge rad="3175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9D1CEB-F71E-9724-C504-000F62254671}"/>
              </a:ext>
            </a:extLst>
          </p:cNvPr>
          <p:cNvSpPr txBox="1"/>
          <p:nvPr/>
        </p:nvSpPr>
        <p:spPr>
          <a:xfrm>
            <a:off x="5450174" y="2997045"/>
            <a:ext cx="283072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</a:rPr>
              <a:t>What You’ll Do: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en-US" sz="1400"/>
              <a:t>Complete a 20 – 30-minute online survey about your views on PAT (with optional interview follow-up).</a:t>
            </a:r>
          </a:p>
          <a:p>
            <a:endParaRPr lang="en-US" sz="1400" b="1">
              <a:solidFill>
                <a:schemeClr val="bg1"/>
              </a:solidFill>
            </a:endParaRPr>
          </a:p>
          <a:p>
            <a:r>
              <a:rPr lang="en-US" sz="1400" b="1">
                <a:solidFill>
                  <a:schemeClr val="bg1"/>
                </a:solidFill>
              </a:rPr>
              <a:t>Eligibility: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en-US" sz="1400"/>
              <a:t>Parents or carers of young people with a diagnosed chronic eating disorder.</a:t>
            </a:r>
          </a:p>
          <a:p>
            <a:endParaRPr lang="en-US" sz="1400" b="1">
              <a:solidFill>
                <a:schemeClr val="bg1"/>
              </a:solidFill>
            </a:endParaRPr>
          </a:p>
          <a:p>
            <a:r>
              <a:rPr lang="en-US" sz="1400" b="1">
                <a:solidFill>
                  <a:schemeClr val="bg1"/>
                </a:solidFill>
              </a:rPr>
              <a:t>*Please note*</a:t>
            </a:r>
            <a:endParaRPr lang="en-US" sz="1400">
              <a:solidFill>
                <a:schemeClr val="bg1"/>
              </a:solidFill>
            </a:endParaRPr>
          </a:p>
          <a:p>
            <a:r>
              <a:rPr lang="en-AU" sz="1400" b="0" i="0">
                <a:effectLst/>
                <a:latin typeface="Calibri" panose="020F0502020204030204" pitchFamily="34" charset="0"/>
              </a:rPr>
              <a:t>There is no planned trial for PAT for young people with an eating disorder, we are just interested in your opinions. </a:t>
            </a:r>
            <a:endParaRPr lang="en-US" sz="1400"/>
          </a:p>
          <a:p>
            <a:endParaRPr lang="en-US" sz="1700"/>
          </a:p>
          <a:p>
            <a:endParaRPr lang="en-AU" sz="1700" b="1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9A5AD6-03DD-1F1C-626A-41C5A17A4EB9}"/>
              </a:ext>
            </a:extLst>
          </p:cNvPr>
          <p:cNvSpPr txBox="1"/>
          <p:nvPr/>
        </p:nvSpPr>
        <p:spPr>
          <a:xfrm>
            <a:off x="8341637" y="4454455"/>
            <a:ext cx="3642279" cy="14003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700" b="1" dirty="0"/>
              <a:t>How to Get Involved:</a:t>
            </a:r>
            <a:r>
              <a:rPr lang="en-US" sz="1700" dirty="0"/>
              <a:t> Follow this link to the survey:</a:t>
            </a:r>
            <a:br>
              <a:rPr lang="en-US" sz="1700" dirty="0"/>
            </a:br>
            <a:r>
              <a:rPr lang="en-US" sz="1700" dirty="0">
                <a:ea typeface="+mn-lt"/>
                <a:cs typeface="+mn-lt"/>
              </a:rPr>
              <a:t>https://redcap.utas.edu.au/surveys/?s=FJ74MC87J7ECFW8X</a:t>
            </a:r>
            <a:endParaRPr lang="en-US" sz="1700" dirty="0"/>
          </a:p>
          <a:p>
            <a:pPr algn="ctr"/>
            <a:endParaRPr lang="en-AU" sz="17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10860A-DAAB-67E2-09AD-351D493C1B37}"/>
              </a:ext>
            </a:extLst>
          </p:cNvPr>
          <p:cNvSpPr txBox="1"/>
          <p:nvPr/>
        </p:nvSpPr>
        <p:spPr>
          <a:xfrm>
            <a:off x="632506" y="2334701"/>
            <a:ext cx="74904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>
                <a:solidFill>
                  <a:schemeClr val="bg1"/>
                </a:solidFill>
              </a:rPr>
              <a:t>Chronic Eating Disorders might include: </a:t>
            </a:r>
            <a:r>
              <a:rPr lang="en-AU" sz="1050"/>
              <a:t>Anorexia Nervosa (AN), Bulimia Nervosa (BN), Binge Eating Disorder (BED), Avoidant/Restrictive Food Intake Disorder (ARFID), Rumination Disorder, Pica, Other Specified Feeding or Eating Disorder (OSFED)</a:t>
            </a:r>
            <a:endParaRPr lang="en-US" sz="1050" b="1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7389B1-4915-A46A-D27A-D6B7C4F32BE0}"/>
              </a:ext>
            </a:extLst>
          </p:cNvPr>
          <p:cNvSpPr txBox="1"/>
          <p:nvPr/>
        </p:nvSpPr>
        <p:spPr>
          <a:xfrm>
            <a:off x="8686422" y="3414866"/>
            <a:ext cx="3182112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5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This study has been approved by the University of Tasmania Human Research Ethics Committee (H0031375).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0254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237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Mono</vt:lpstr>
      <vt:lpstr>Arial</vt:lpstr>
      <vt:lpstr>Calibri</vt:lpstr>
      <vt:lpstr>Tw Cen MT</vt:lpstr>
      <vt:lpstr>Circuit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Cole</dc:creator>
  <cp:lastModifiedBy>Blagica Miceska</cp:lastModifiedBy>
  <cp:revision>6</cp:revision>
  <dcterms:created xsi:type="dcterms:W3CDTF">2024-09-16T04:04:48Z</dcterms:created>
  <dcterms:modified xsi:type="dcterms:W3CDTF">2025-03-10T01:38:50Z</dcterms:modified>
</cp:coreProperties>
</file>